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21393150" cy="30260925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1" userDrawn="1">
          <p15:clr>
            <a:srgbClr val="A4A3A4"/>
          </p15:clr>
        </p15:guide>
        <p15:guide id="2" pos="67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18"/>
    <a:srgbClr val="E9533C"/>
    <a:srgbClr val="EF4D34"/>
    <a:srgbClr val="0F77C5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60" autoAdjust="0"/>
    <p:restoredTop sz="94676" autoAdjust="0"/>
  </p:normalViewPr>
  <p:slideViewPr>
    <p:cSldViewPr>
      <p:cViewPr varScale="1">
        <p:scale>
          <a:sx n="26" d="100"/>
          <a:sy n="26" d="100"/>
        </p:scale>
        <p:origin x="3750" y="120"/>
      </p:cViewPr>
      <p:guideLst>
        <p:guide orient="horz" pos="9531"/>
        <p:guide pos="67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DC-4D7A-9585-21DBF02136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DC-4D7A-9585-21DBF02136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DC-4D7A-9585-21DBF0213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36960"/>
        <c:axId val="93738496"/>
      </c:barChart>
      <c:catAx>
        <c:axId val="93736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38496"/>
        <c:crosses val="autoZero"/>
        <c:auto val="1"/>
        <c:lblAlgn val="ctr"/>
        <c:lblOffset val="100"/>
        <c:noMultiLvlLbl val="0"/>
      </c:catAx>
      <c:valAx>
        <c:axId val="9373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3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0798896" y="0"/>
            <a:ext cx="594254" cy="30260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594254" cy="30260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1393150" cy="37826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6478310"/>
            <a:ext cx="21393150" cy="37826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/>
          <a:p>
            <a:pPr algn="ctr"/>
            <a:endParaRPr lang="en-US" sz="5794" dirty="0"/>
          </a:p>
        </p:txBody>
      </p:sp>
      <p:sp>
        <p:nvSpPr>
          <p:cNvPr id="9" name="Instructions"/>
          <p:cNvSpPr/>
          <p:nvPr userDrawn="1"/>
        </p:nvSpPr>
        <p:spPr>
          <a:xfrm>
            <a:off x="-8913812" y="0"/>
            <a:ext cx="8319558" cy="30260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3630" tIns="153630" rIns="153630" bIns="15363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6218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 It can be printed at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70.6% for an A1 poster of 841 mm x 594 mm.</a:t>
            </a:r>
            <a:endParaRPr lang="en-US" sz="424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6218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6218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24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24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24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613"/>
              </a:spcAft>
            </a:pPr>
            <a:r>
              <a:rPr lang="en-US" sz="424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613"/>
              </a:spcAft>
            </a:pPr>
            <a:br>
              <a:rPr lang="en-US" sz="31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109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1987405" y="0"/>
            <a:ext cx="8319558" cy="30260925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621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6218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621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6218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24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24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6218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240" b="1" baseline="0" dirty="0" err="1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delivery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613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International: +(1) 913-441-1410</a:t>
              </a:r>
              <a:b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4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</a:t>
              </a:r>
              <a:r>
                <a:rPr lang="en-US" sz="4240" baseline="0" dirty="0" err="1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info@genigraphics.com</a:t>
              </a:r>
              <a:endParaRPr lang="en-US" sz="424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10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109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425085"/>
              <a:ext cx="11904515" cy="1024692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6639" y="30056057"/>
            <a:ext cx="3744269" cy="13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659" y="1211841"/>
            <a:ext cx="19253835" cy="5043488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659" y="7060885"/>
            <a:ext cx="19253835" cy="19970812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659" y="28047397"/>
            <a:ext cx="4991735" cy="1611114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3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9328" y="28047397"/>
            <a:ext cx="6774497" cy="1611114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3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31758" y="28047397"/>
            <a:ext cx="4991735" cy="1611114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3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302D3847-414E-57BE-DDCE-4CADB5F8A387}"/>
              </a:ext>
            </a:extLst>
          </p:cNvPr>
          <p:cNvGrpSpPr/>
          <p:nvPr/>
        </p:nvGrpSpPr>
        <p:grpSpPr>
          <a:xfrm>
            <a:off x="78" y="26299922"/>
            <a:ext cx="23656500" cy="3987762"/>
            <a:chOff x="78" y="26299922"/>
            <a:chExt cx="23656500" cy="398776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45E03A5-A1BA-C9DC-21CF-D1A3ACB77FEB}"/>
                </a:ext>
              </a:extLst>
            </p:cNvPr>
            <p:cNvSpPr/>
            <p:nvPr/>
          </p:nvSpPr>
          <p:spPr>
            <a:xfrm>
              <a:off x="78" y="26299922"/>
              <a:ext cx="21390510" cy="3961633"/>
            </a:xfrm>
            <a:prstGeom prst="rect">
              <a:avLst/>
            </a:prstGeom>
            <a:solidFill>
              <a:srgbClr val="FFCD18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7F3351E-3AA8-912B-7696-968EE731536C}"/>
                </a:ext>
              </a:extLst>
            </p:cNvPr>
            <p:cNvSpPr/>
            <p:nvPr/>
          </p:nvSpPr>
          <p:spPr>
            <a:xfrm flipV="1">
              <a:off x="2614" y="29414368"/>
              <a:ext cx="21390536" cy="873316"/>
            </a:xfrm>
            <a:prstGeom prst="rect">
              <a:avLst/>
            </a:prstGeom>
            <a:solidFill>
              <a:srgbClr val="EF4D3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2EA53406-B0E4-5BED-CB33-DF1A9B5EF8F6}"/>
                </a:ext>
              </a:extLst>
            </p:cNvPr>
            <p:cNvSpPr txBox="1"/>
            <p:nvPr/>
          </p:nvSpPr>
          <p:spPr>
            <a:xfrm>
              <a:off x="393561" y="29326036"/>
              <a:ext cx="4086225" cy="8286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endPara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effectLst/>
                  <a:latin typeface="+mj-lt"/>
                  <a:ea typeface="Segoe UI" panose="020B0502040204020203" pitchFamily="34" charset="0"/>
                  <a:cs typeface="Times New Roman" panose="02020603050405020304" pitchFamily="18" charset="0"/>
                </a:rPr>
                <a:t>Engineering and Design in the Digital Era</a:t>
              </a:r>
              <a:endParaRPr lang="en-US" sz="1100" dirty="0">
                <a:effectLst/>
                <a:latin typeface="+mj-lt"/>
                <a:ea typeface="Segoe UI" panose="020B0502040204020203" pitchFamily="34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solidFill>
                    <a:srgbClr val="FFFFFF"/>
                  </a:solidFill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Segoe UI" panose="020B0502040204020203" pitchFamily="34" charset="0"/>
                </a:rPr>
                <a:t> </a:t>
              </a:r>
              <a:endPara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Segoe UI" panose="020B0502040204020203" pitchFamily="34" charset="0"/>
                  <a:ea typeface="Segoe UI" panose="020B0502040204020203" pitchFamily="34" charset="0"/>
                </a:rPr>
                <a:t> </a:t>
              </a:r>
            </a:p>
          </p:txBody>
        </p: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45B82076-76FC-1015-9631-4E0D1B7655AB}"/>
                </a:ext>
              </a:extLst>
            </p:cNvPr>
            <p:cNvSpPr txBox="1"/>
            <p:nvPr/>
          </p:nvSpPr>
          <p:spPr>
            <a:xfrm>
              <a:off x="15175371" y="29532262"/>
              <a:ext cx="5427204" cy="5810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FFFFFF"/>
                  </a:solidFill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Organized by ,</a:t>
              </a:r>
              <a:endParaRPr lang="en-US" sz="16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Faculty of Engineering</a:t>
              </a:r>
              <a:r>
                <a:rPr lang="en-US" sz="2000" dirty="0">
                  <a:latin typeface="Segoe UI" panose="020B0502040204020203" pitchFamily="34" charset="0"/>
                  <a:ea typeface="Segoe UI" panose="020B0502040204020203" pitchFamily="34" charset="0"/>
                </a:rPr>
                <a:t>, </a:t>
              </a:r>
              <a:r>
                <a:rPr lang="en-US" sz="2000" b="1" dirty="0">
                  <a:effectLst/>
                  <a:latin typeface="Aptos Narrow" panose="020B0004020202020204" pitchFamily="34" charset="0"/>
                  <a:ea typeface="Segoe UI" panose="020B0502040204020203" pitchFamily="34" charset="0"/>
                  <a:cs typeface="Times New Roman" panose="02020603050405020304" pitchFamily="18" charset="0"/>
                </a:rPr>
                <a:t>NSBM Green University</a:t>
              </a:r>
              <a:endParaRPr lang="en-US" sz="2000" dirty="0">
                <a:effectLst/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Segoe UI" panose="020B0502040204020203" pitchFamily="34" charset="0"/>
                  <a:ea typeface="Segoe UI" panose="020B0502040204020203" pitchFamily="34" charset="0"/>
                </a:rPr>
                <a:t> 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E71D296-F5E2-9742-7216-08575CD26955}"/>
                </a:ext>
              </a:extLst>
            </p:cNvPr>
            <p:cNvGrpSpPr/>
            <p:nvPr/>
          </p:nvGrpSpPr>
          <p:grpSpPr>
            <a:xfrm>
              <a:off x="20135618" y="26906396"/>
              <a:ext cx="3520960" cy="2770843"/>
              <a:chOff x="20135618" y="26906396"/>
              <a:chExt cx="3520960" cy="2770843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579DB629-BC5C-A1D3-800D-D322CDC0C41F}"/>
                  </a:ext>
                </a:extLst>
              </p:cNvPr>
              <p:cNvSpPr/>
              <p:nvPr/>
            </p:nvSpPr>
            <p:spPr>
              <a:xfrm>
                <a:off x="20135618" y="26906396"/>
                <a:ext cx="2825403" cy="2770843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6FA43DD-47F7-FD79-A036-682DA4E96B53}"/>
                  </a:ext>
                </a:extLst>
              </p:cNvPr>
              <p:cNvSpPr/>
              <p:nvPr/>
            </p:nvSpPr>
            <p:spPr>
              <a:xfrm>
                <a:off x="20288018" y="27058797"/>
                <a:ext cx="2825403" cy="247346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558C789-8C9D-2251-7714-A9C01C8DD0DC}"/>
                  </a:ext>
                </a:extLst>
              </p:cNvPr>
              <p:cNvSpPr/>
              <p:nvPr/>
            </p:nvSpPr>
            <p:spPr>
              <a:xfrm>
                <a:off x="20450175" y="27211197"/>
                <a:ext cx="2825403" cy="2172797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74E841A-EC4B-3148-0076-DDFDBDFBB2B0}"/>
                  </a:ext>
                </a:extLst>
              </p:cNvPr>
              <p:cNvSpPr/>
              <p:nvPr/>
            </p:nvSpPr>
            <p:spPr>
              <a:xfrm>
                <a:off x="20602575" y="27363597"/>
                <a:ext cx="2825403" cy="1902503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E88C483-BAD7-10C2-D4F5-763B22B4A683}"/>
                  </a:ext>
                </a:extLst>
              </p:cNvPr>
              <p:cNvSpPr/>
              <p:nvPr/>
            </p:nvSpPr>
            <p:spPr>
              <a:xfrm>
                <a:off x="20831175" y="27515997"/>
                <a:ext cx="2825403" cy="1635265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A425CC1-5384-898C-2035-111A8AD908F1}"/>
              </a:ext>
            </a:extLst>
          </p:cNvPr>
          <p:cNvGrpSpPr/>
          <p:nvPr/>
        </p:nvGrpSpPr>
        <p:grpSpPr>
          <a:xfrm>
            <a:off x="0" y="-9454"/>
            <a:ext cx="21440775" cy="3961633"/>
            <a:chOff x="-47626" y="-9454"/>
            <a:chExt cx="21440775" cy="396163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1CF694-4697-2B9A-45E0-334B3F058B40}"/>
                </a:ext>
              </a:extLst>
            </p:cNvPr>
            <p:cNvSpPr/>
            <p:nvPr/>
          </p:nvSpPr>
          <p:spPr>
            <a:xfrm>
              <a:off x="-47626" y="-9454"/>
              <a:ext cx="21440775" cy="3961633"/>
            </a:xfrm>
            <a:prstGeom prst="rect">
              <a:avLst/>
            </a:prstGeom>
            <a:solidFill>
              <a:srgbClr val="FFCD18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 descr="A logo for a science symposium&#10;&#10;Description automatically generated">
              <a:extLst>
                <a:ext uri="{FF2B5EF4-FFF2-40B4-BE49-F238E27FC236}">
                  <a16:creationId xmlns:a16="http://schemas.microsoft.com/office/drawing/2014/main" id="{44468EA5-FCB3-8284-1224-3A7DC992B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9264" y="282195"/>
              <a:ext cx="3089182" cy="2112436"/>
            </a:xfrm>
            <a:prstGeom prst="rect">
              <a:avLst/>
            </a:prstGeom>
          </p:spPr>
        </p:pic>
        <p:pic>
          <p:nvPicPr>
            <p:cNvPr id="40" name="Picture 39" descr="A logo with text on it&#10;&#10;Description automatically generated">
              <a:extLst>
                <a:ext uri="{FF2B5EF4-FFF2-40B4-BE49-F238E27FC236}">
                  <a16:creationId xmlns:a16="http://schemas.microsoft.com/office/drawing/2014/main" id="{F978131A-D9CC-A200-26C2-0146D9BD2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27950" y="755939"/>
              <a:ext cx="2927025" cy="131297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D2E4BB6-C3B9-1148-A677-598A5448AFD5}"/>
              </a:ext>
            </a:extLst>
          </p:cNvPr>
          <p:cNvSpPr txBox="1"/>
          <p:nvPr/>
        </p:nvSpPr>
        <p:spPr>
          <a:xfrm>
            <a:off x="894468" y="27603551"/>
            <a:ext cx="2322294" cy="1692722"/>
          </a:xfrm>
          <a:prstGeom prst="rect">
            <a:avLst/>
          </a:prstGeom>
          <a:noFill/>
        </p:spPr>
        <p:txBody>
          <a:bodyPr wrap="square" lIns="61452" tIns="30726" rIns="61452" bIns="30726" rtlCol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19" dirty="0"/>
              <a:t>&lt;your name&gt;</a:t>
            </a:r>
          </a:p>
          <a:p>
            <a:r>
              <a:rPr lang="en-US" sz="2119" dirty="0"/>
              <a:t>&lt;your organization&gt;</a:t>
            </a:r>
          </a:p>
          <a:p>
            <a:r>
              <a:rPr lang="en-US" sz="2119" dirty="0"/>
              <a:t>Email:</a:t>
            </a:r>
          </a:p>
          <a:p>
            <a:r>
              <a:rPr lang="en-US" sz="2119" dirty="0"/>
              <a:t>Website:</a:t>
            </a:r>
          </a:p>
          <a:p>
            <a:r>
              <a:rPr lang="en-US" sz="2119" dirty="0"/>
              <a:t>Phone:</a:t>
            </a:r>
          </a:p>
        </p:txBody>
      </p:sp>
      <p:sp>
        <p:nvSpPr>
          <p:cNvPr id="8" name="Text Box 122">
            <a:extLst>
              <a:ext uri="{FF2B5EF4-FFF2-40B4-BE49-F238E27FC236}">
                <a16:creationId xmlns:a16="http://schemas.microsoft.com/office/drawing/2014/main" id="{E5AF62D8-C038-3885-D2F5-D220AD091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937" y="470770"/>
            <a:ext cx="14921038" cy="227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2903" tIns="307258" rIns="122903" bIns="307258" anchor="ctr" anchorCtr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5350" b="1" dirty="0">
                <a:latin typeface="+mn-lt"/>
              </a:rPr>
              <a:t>Template Provided </a:t>
            </a:r>
            <a:r>
              <a:rPr lang="en-US" sz="5350" b="1" dirty="0"/>
              <a:t>TIDAC Research Symposium</a:t>
            </a:r>
            <a:endParaRPr lang="en-US" sz="5350" b="1" dirty="0">
              <a:latin typeface="+mn-lt"/>
              <a:cs typeface="Calibri"/>
            </a:endParaRPr>
          </a:p>
          <a:p>
            <a:pPr algn="ctr" eaLnBrk="1" hangingPunct="1"/>
            <a:r>
              <a:rPr lang="en-US" sz="5350" b="1" dirty="0">
                <a:latin typeface="+mn-lt"/>
              </a:rPr>
              <a:t>Replace This Text With Your Title</a:t>
            </a:r>
            <a:endParaRPr lang="en-US" sz="5350" b="1" dirty="0">
              <a:latin typeface="+mn-lt"/>
              <a:cs typeface="Calibri"/>
            </a:endParaRPr>
          </a:p>
        </p:txBody>
      </p:sp>
      <p:sp>
        <p:nvSpPr>
          <p:cNvPr id="10" name="Text Box 123">
            <a:extLst>
              <a:ext uri="{FF2B5EF4-FFF2-40B4-BE49-F238E27FC236}">
                <a16:creationId xmlns:a16="http://schemas.microsoft.com/office/drawing/2014/main" id="{DA12674E-31FA-DFD5-EE1E-AD8A38088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436" y="2321414"/>
            <a:ext cx="14921038" cy="157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2903" tIns="122903" rIns="122903" bIns="122903" anchor="ctr" anchorCtr="0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3250" dirty="0">
                <a:latin typeface="+mn-lt"/>
              </a:rPr>
              <a:t>John Smith, MD</a:t>
            </a:r>
            <a:r>
              <a:rPr lang="en-US" sz="3250" baseline="30000" dirty="0">
                <a:latin typeface="+mn-lt"/>
              </a:rPr>
              <a:t>1</a:t>
            </a:r>
            <a:r>
              <a:rPr lang="en-US" sz="3250" dirty="0">
                <a:latin typeface="+mn-lt"/>
              </a:rPr>
              <a:t>; Jane Doe, PhD</a:t>
            </a:r>
            <a:r>
              <a:rPr lang="en-US" sz="3250" baseline="30000" dirty="0">
                <a:latin typeface="+mn-lt"/>
              </a:rPr>
              <a:t>2</a:t>
            </a:r>
            <a:r>
              <a:rPr lang="en-US" sz="3250" dirty="0">
                <a:latin typeface="+mn-lt"/>
              </a:rPr>
              <a:t>; Frederick Jones, MD, PhD</a:t>
            </a:r>
            <a:r>
              <a:rPr lang="en-US" sz="3250" baseline="30000" dirty="0">
                <a:latin typeface="+mn-lt"/>
              </a:rPr>
              <a:t>1,2</a:t>
            </a:r>
            <a:endParaRPr lang="en-US" sz="3250" baseline="30000" dirty="0">
              <a:latin typeface="+mn-lt"/>
              <a:cs typeface="Calibri"/>
            </a:endParaRPr>
          </a:p>
          <a:p>
            <a:pPr algn="ctr" eaLnBrk="1" hangingPunct="1"/>
            <a:r>
              <a:rPr lang="en-US" sz="3250" baseline="30000" dirty="0">
                <a:latin typeface="+mn-lt"/>
              </a:rPr>
              <a:t>1</a:t>
            </a:r>
            <a:r>
              <a:rPr lang="en-US" sz="3250" dirty="0">
                <a:latin typeface="+mn-lt"/>
              </a:rPr>
              <a:t>University of Affiliation, </a:t>
            </a:r>
            <a:r>
              <a:rPr lang="en-US" sz="3250" baseline="30000" dirty="0">
                <a:latin typeface="+mn-lt"/>
              </a:rPr>
              <a:t>2</a:t>
            </a:r>
            <a:r>
              <a:rPr lang="en-US" sz="3250" dirty="0">
                <a:latin typeface="+mn-lt"/>
              </a:rPr>
              <a:t>Medical Center of Affiliation</a:t>
            </a:r>
            <a:endParaRPr lang="en-US" sz="3250" dirty="0">
              <a:latin typeface="+mn-lt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B213CB-BC5E-44B0-11C0-448DA5496153}"/>
              </a:ext>
            </a:extLst>
          </p:cNvPr>
          <p:cNvSpPr txBox="1"/>
          <p:nvPr/>
        </p:nvSpPr>
        <p:spPr>
          <a:xfrm>
            <a:off x="894468" y="26784611"/>
            <a:ext cx="1685813" cy="649222"/>
          </a:xfrm>
          <a:prstGeom prst="rect">
            <a:avLst/>
          </a:prstGeom>
          <a:noFill/>
        </p:spPr>
        <p:txBody>
          <a:bodyPr wrap="square" lIns="61452" tIns="30726" rIns="61452" bIns="30726" rtlCol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816" b="1" dirty="0"/>
              <a:t>Contact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45468A-1137-53AB-B9FB-87DB237331F3}"/>
              </a:ext>
            </a:extLst>
          </p:cNvPr>
          <p:cNvSpPr txBox="1"/>
          <p:nvPr/>
        </p:nvSpPr>
        <p:spPr>
          <a:xfrm>
            <a:off x="10696576" y="27603551"/>
            <a:ext cx="9505075" cy="2015852"/>
          </a:xfrm>
          <a:prstGeom prst="rect">
            <a:avLst/>
          </a:prstGeom>
          <a:noFill/>
        </p:spPr>
        <p:txBody>
          <a:bodyPr wrap="square" lIns="61452" tIns="61452" rIns="61452" bIns="61452" numCol="1" spcCol="434850" rtlCol="0">
            <a:no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r>
              <a:rPr lang="en-US" sz="1131" dirty="0"/>
              <a:t> </a:t>
            </a:r>
          </a:p>
          <a:p>
            <a:pPr marL="307260" indent="-307260">
              <a:buFont typeface="+mj-lt"/>
              <a:buAutoNum type="arabicPeriod"/>
            </a:pPr>
            <a:endParaRPr lang="en-US" sz="113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81748-93E0-CDCC-C0FC-A27F8C3AA888}"/>
              </a:ext>
            </a:extLst>
          </p:cNvPr>
          <p:cNvSpPr txBox="1"/>
          <p:nvPr/>
        </p:nvSpPr>
        <p:spPr>
          <a:xfrm>
            <a:off x="10696576" y="26784611"/>
            <a:ext cx="2349869" cy="649222"/>
          </a:xfrm>
          <a:prstGeom prst="rect">
            <a:avLst/>
          </a:prstGeom>
          <a:noFill/>
        </p:spPr>
        <p:txBody>
          <a:bodyPr wrap="square" lIns="61452" tIns="30726" rIns="61452" bIns="30726" rtlCol="0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816" b="1" dirty="0"/>
              <a:t>References</a:t>
            </a:r>
          </a:p>
        </p:txBody>
      </p:sp>
      <p:sp>
        <p:nvSpPr>
          <p:cNvPr id="18" name="Text Box 194">
            <a:extLst>
              <a:ext uri="{FF2B5EF4-FFF2-40B4-BE49-F238E27FC236}">
                <a16:creationId xmlns:a16="http://schemas.microsoft.com/office/drawing/2014/main" id="{0BCF5567-3C73-E220-9019-1503A8FA5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6240" y="12295670"/>
            <a:ext cx="5940671" cy="739913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22903" tIns="122903" rIns="122903" bIns="122903" anchor="t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119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00" dirty="0">
                <a:latin typeface="Calibri"/>
                <a:cs typeface="Calibri"/>
              </a:rPr>
              <a:t>This text box will automatically re-size to your text. To turn off that feature, right click inside this box and go to </a:t>
            </a:r>
            <a:r>
              <a:rPr lang="en-US" sz="2100" b="1" dirty="0">
                <a:latin typeface="Calibri"/>
                <a:cs typeface="Calibri"/>
              </a:rPr>
              <a:t>Format Shape, Text Box, Autofit</a:t>
            </a:r>
            <a:r>
              <a:rPr lang="en-US" sz="2100" dirty="0">
                <a:latin typeface="Calibri"/>
                <a:cs typeface="Calibri"/>
              </a:rPr>
              <a:t>, and select the “Do Not Autofit” radio button.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r>
              <a:rPr lang="en-US" sz="2100" dirty="0">
                <a:latin typeface="Calibri"/>
                <a:cs typeface="Calibri"/>
              </a:rPr>
              <a:t>Speaking of Results, yours will look better if Speaking of Results, yours will look better if </a:t>
            </a:r>
            <a:r>
              <a:rPr lang="en-US" sz="2100" dirty="0" err="1">
                <a:latin typeface="Calibri"/>
                <a:cs typeface="Calibri"/>
              </a:rPr>
              <a:t>youSpeaking</a:t>
            </a:r>
            <a:r>
              <a:rPr lang="en-US" sz="2100" dirty="0">
                <a:latin typeface="Calibri"/>
                <a:cs typeface="Calibri"/>
              </a:rPr>
              <a:t> of Results, yours will look better if u</a:t>
            </a:r>
          </a:p>
          <a:p>
            <a:endParaRPr lang="en-US" sz="2100" dirty="0">
              <a:latin typeface="Calibri"/>
              <a:cs typeface="Calibri"/>
            </a:endParaRPr>
          </a:p>
        </p:txBody>
      </p:sp>
      <p:sp>
        <p:nvSpPr>
          <p:cNvPr id="20" name="Text Box 189">
            <a:extLst>
              <a:ext uri="{FF2B5EF4-FFF2-40B4-BE49-F238E27FC236}">
                <a16:creationId xmlns:a16="http://schemas.microsoft.com/office/drawing/2014/main" id="{4142AA39-2709-C016-7268-2751609C1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501" y="5051199"/>
            <a:ext cx="5940671" cy="60218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22903" tIns="122903" rIns="122903" bIns="122903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119" dirty="0">
                <a:latin typeface="Calibri" pitchFamily="34" charset="0"/>
              </a:rPr>
              <a:t>Click here to insert your brief abstract text. Type it in or copy and paste from your Word document or other source.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4834F0-7C10-8FB9-B0BF-C9E58997818A}"/>
              </a:ext>
            </a:extLst>
          </p:cNvPr>
          <p:cNvSpPr/>
          <p:nvPr/>
        </p:nvSpPr>
        <p:spPr>
          <a:xfrm>
            <a:off x="1191501" y="4421246"/>
            <a:ext cx="5940671" cy="629954"/>
          </a:xfrm>
          <a:prstGeom prst="rect">
            <a:avLst/>
          </a:prstGeom>
          <a:solidFill>
            <a:srgbClr val="FFCD18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ctr">
              <a:buAutoNum type="arabicPeriod"/>
            </a:pPr>
            <a:r>
              <a:rPr lang="en-US" sz="3800" b="1"/>
              <a:t>Abstract</a:t>
            </a:r>
            <a:endParaRPr lang="en-US" sz="3816" b="1" dirty="0">
              <a:cs typeface="Calibri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BF2938D-6518-646C-69F1-43DB4A393C29}"/>
              </a:ext>
            </a:extLst>
          </p:cNvPr>
          <p:cNvSpPr/>
          <p:nvPr/>
        </p:nvSpPr>
        <p:spPr>
          <a:xfrm>
            <a:off x="1191501" y="11665716"/>
            <a:ext cx="5940671" cy="629954"/>
          </a:xfrm>
          <a:prstGeom prst="rect">
            <a:avLst/>
          </a:prstGeom>
          <a:solidFill>
            <a:srgbClr val="E9533C"/>
          </a:solidFill>
          <a:ln>
            <a:solidFill>
              <a:srgbClr val="E95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>
                <a:solidFill>
                  <a:schemeClr val="accent3">
                    <a:lumMod val="20000"/>
                    <a:lumOff val="80000"/>
                  </a:schemeClr>
                </a:solidFill>
              </a:rPr>
              <a:t>2. Introduction</a:t>
            </a:r>
            <a:endParaRPr lang="en-US" sz="3816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 Box 191">
            <a:extLst>
              <a:ext uri="{FF2B5EF4-FFF2-40B4-BE49-F238E27FC236}">
                <a16:creationId xmlns:a16="http://schemas.microsoft.com/office/drawing/2014/main" id="{7F4196B2-9DB4-2E29-C389-A2D28099B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688" y="20562947"/>
            <a:ext cx="5940671" cy="479906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22903" tIns="122903" rIns="122903" bIns="122903" anchor="t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119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00" dirty="0">
                <a:latin typeface="Calibri"/>
                <a:cs typeface="Calibri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</p:txBody>
      </p:sp>
      <p:sp>
        <p:nvSpPr>
          <p:cNvPr id="28" name="Text Box 192">
            <a:extLst>
              <a:ext uri="{FF2B5EF4-FFF2-40B4-BE49-F238E27FC236}">
                <a16:creationId xmlns:a16="http://schemas.microsoft.com/office/drawing/2014/main" id="{C976FB77-B565-6D8F-C833-AAD1CF287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6240" y="5051199"/>
            <a:ext cx="5940671" cy="602180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22903" tIns="122903" rIns="122903" bIns="122903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119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A22CDBB-F97B-AFC9-68FE-F29D7CEB3E19}"/>
              </a:ext>
            </a:extLst>
          </p:cNvPr>
          <p:cNvSpPr/>
          <p:nvPr/>
        </p:nvSpPr>
        <p:spPr>
          <a:xfrm>
            <a:off x="7726240" y="4421246"/>
            <a:ext cx="5940671" cy="629954"/>
          </a:xfrm>
          <a:prstGeom prst="rect">
            <a:avLst/>
          </a:prstGeom>
          <a:solidFill>
            <a:srgbClr val="E9533C"/>
          </a:solidFill>
          <a:ln>
            <a:solidFill>
              <a:srgbClr val="E95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3. Methodology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7735639-54E1-FB5B-1D40-64556B396E16}"/>
              </a:ext>
            </a:extLst>
          </p:cNvPr>
          <p:cNvSpPr/>
          <p:nvPr/>
        </p:nvSpPr>
        <p:spPr>
          <a:xfrm>
            <a:off x="7721688" y="19932992"/>
            <a:ext cx="5940671" cy="629954"/>
          </a:xfrm>
          <a:prstGeom prst="rect">
            <a:avLst/>
          </a:prstGeom>
          <a:solidFill>
            <a:srgbClr val="E9533C"/>
          </a:solidFill>
          <a:ln>
            <a:solidFill>
              <a:srgbClr val="E95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>
                <a:solidFill>
                  <a:schemeClr val="accent3">
                    <a:lumMod val="20000"/>
                    <a:lumOff val="80000"/>
                  </a:schemeClr>
                </a:solidFill>
              </a:rPr>
              <a:t>5. Discussion</a:t>
            </a:r>
          </a:p>
        </p:txBody>
      </p:sp>
      <p:sp>
        <p:nvSpPr>
          <p:cNvPr id="34" name="Text Box 193">
            <a:extLst>
              <a:ext uri="{FF2B5EF4-FFF2-40B4-BE49-F238E27FC236}">
                <a16:creationId xmlns:a16="http://schemas.microsoft.com/office/drawing/2014/main" id="{EF3F651E-93A6-124C-B398-A33DBFEA7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5924" y="20573549"/>
            <a:ext cx="5940671" cy="479906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22903" tIns="122903" rIns="122903" bIns="122903" anchor="t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119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19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2119" b="1" dirty="0">
                <a:latin typeface="Calibri" pitchFamily="34" charset="0"/>
              </a:rPr>
              <a:t>Format Shape, Text Box, Autofit</a:t>
            </a:r>
            <a:r>
              <a:rPr lang="en-US" sz="2119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2119" dirty="0">
              <a:latin typeface="Calibri" pitchFamily="34" charset="0"/>
            </a:endParaRPr>
          </a:p>
          <a:p>
            <a:pPr eaLnBrk="1" hangingPunct="1"/>
            <a:r>
              <a:rPr lang="en-US" sz="2100" dirty="0">
                <a:latin typeface="Calibri"/>
                <a:cs typeface="Calibri"/>
              </a:rPr>
              <a:t>To change the font style of this text box: Click on the border once to highlight the entire text box, then select a different font or font size that suits you. This text is Calibri 30pt and is easily read up to 4 </a:t>
            </a:r>
            <a:r>
              <a:rPr lang="en-US" sz="2100">
                <a:latin typeface="Calibri"/>
                <a:cs typeface="Calibri"/>
              </a:rPr>
              <a:t>feet away on an A0 poster.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E78E64-E5A9-831B-5AFB-D4D51BFB23DF}"/>
              </a:ext>
            </a:extLst>
          </p:cNvPr>
          <p:cNvSpPr/>
          <p:nvPr/>
        </p:nvSpPr>
        <p:spPr>
          <a:xfrm>
            <a:off x="14305924" y="19943595"/>
            <a:ext cx="5940671" cy="629954"/>
          </a:xfrm>
          <a:prstGeom prst="rect">
            <a:avLst/>
          </a:prstGeom>
          <a:solidFill>
            <a:srgbClr val="FFCD18"/>
          </a:solidFill>
          <a:ln>
            <a:solidFill>
              <a:srgbClr val="FFCD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/>
              <a:t>6. Conclusions</a:t>
            </a:r>
            <a:endParaRPr lang="en-US" sz="3816" b="1" dirty="0"/>
          </a:p>
        </p:txBody>
      </p:sp>
      <p:graphicFrame>
        <p:nvGraphicFramePr>
          <p:cNvPr id="38" name="Content Placeholder 114" descr="Sample table with 4 columns, 7 rows." title="Sample Table">
            <a:extLst>
              <a:ext uri="{FF2B5EF4-FFF2-40B4-BE49-F238E27FC236}">
                <a16:creationId xmlns:a16="http://schemas.microsoft.com/office/drawing/2014/main" id="{76A90509-11A0-34A4-05D9-C66658C1C173}"/>
              </a:ext>
            </a:extLst>
          </p:cNvPr>
          <p:cNvGraphicFramePr>
            <a:graphicFrameLocks/>
          </p:cNvGraphicFramePr>
          <p:nvPr/>
        </p:nvGraphicFramePr>
        <p:xfrm>
          <a:off x="14256563" y="9503015"/>
          <a:ext cx="5940672" cy="27882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5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085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Heading</a:t>
                      </a:r>
                    </a:p>
                  </a:txBody>
                  <a:tcPr marL="59407" marR="59407" marT="31497" marB="31497" anchor="ctr">
                    <a:solidFill>
                      <a:srgbClr val="E9533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452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800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790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4001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452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356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856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290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452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228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134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238</a:t>
                      </a:r>
                    </a:p>
                  </a:txBody>
                  <a:tcPr marL="59407" marR="59407" marT="31497" marB="31497" anchor="ctr">
                    <a:solidFill>
                      <a:srgbClr val="FFCD18">
                        <a:alpha val="3215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2" name="Rectangle 41">
            <a:extLst>
              <a:ext uri="{FF2B5EF4-FFF2-40B4-BE49-F238E27FC236}">
                <a16:creationId xmlns:a16="http://schemas.microsoft.com/office/drawing/2014/main" id="{E241805D-2673-DB9F-5B2E-DE0D3260C69F}"/>
              </a:ext>
            </a:extLst>
          </p:cNvPr>
          <p:cNvSpPr/>
          <p:nvPr/>
        </p:nvSpPr>
        <p:spPr>
          <a:xfrm>
            <a:off x="7726240" y="11665716"/>
            <a:ext cx="5936119" cy="629954"/>
          </a:xfrm>
          <a:prstGeom prst="rect">
            <a:avLst/>
          </a:prstGeom>
          <a:solidFill>
            <a:srgbClr val="FFCD18"/>
          </a:solidFill>
          <a:ln>
            <a:solidFill>
              <a:srgbClr val="FFCD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52" tIns="30726" rIns="61452" bIns="30726" rtlCol="0" anchor="ctr"/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800" b="1" dirty="0"/>
              <a:t>4. Results</a:t>
            </a:r>
            <a:endParaRPr lang="en-US" sz="3816" b="1" dirty="0"/>
          </a:p>
        </p:txBody>
      </p:sp>
      <p:pic>
        <p:nvPicPr>
          <p:cNvPr id="44" name="Picture 178" descr="Picture1">
            <a:extLst>
              <a:ext uri="{FF2B5EF4-FFF2-40B4-BE49-F238E27FC236}">
                <a16:creationId xmlns:a16="http://schemas.microsoft.com/office/drawing/2014/main" id="{BFA29F97-1561-AF65-D0C0-F46B1F7F8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415" y="23319864"/>
            <a:ext cx="2673303" cy="1889862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79" descr="Picture2">
            <a:extLst>
              <a:ext uri="{FF2B5EF4-FFF2-40B4-BE49-F238E27FC236}">
                <a16:creationId xmlns:a16="http://schemas.microsoft.com/office/drawing/2014/main" id="{5F8AB08F-4A41-0851-F781-2A43B59DF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86" y="23319864"/>
            <a:ext cx="2673303" cy="188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 Box 180">
            <a:extLst>
              <a:ext uri="{FF2B5EF4-FFF2-40B4-BE49-F238E27FC236}">
                <a16:creationId xmlns:a16="http://schemas.microsoft.com/office/drawing/2014/main" id="{E8ECD00B-0C42-9EA3-9763-6E8C8DB2D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17" y="25364138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0" name="Text Box 181">
            <a:extLst>
              <a:ext uri="{FF2B5EF4-FFF2-40B4-BE49-F238E27FC236}">
                <a16:creationId xmlns:a16="http://schemas.microsoft.com/office/drawing/2014/main" id="{FA94B906-01D9-D31A-C0AA-D317D9AC2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786" y="25364138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2.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2" name="Text Box 180">
            <a:extLst>
              <a:ext uri="{FF2B5EF4-FFF2-40B4-BE49-F238E27FC236}">
                <a16:creationId xmlns:a16="http://schemas.microsoft.com/office/drawing/2014/main" id="{36792D44-5759-458C-14CD-702321463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6085" y="9150922"/>
            <a:ext cx="2666515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95" b="1" dirty="0">
                <a:latin typeface="Calibri" pitchFamily="34" charset="0"/>
              </a:rPr>
              <a:t>Table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4" name="Text Box 180">
            <a:extLst>
              <a:ext uri="{FF2B5EF4-FFF2-40B4-BE49-F238E27FC236}">
                <a16:creationId xmlns:a16="http://schemas.microsoft.com/office/drawing/2014/main" id="{8714B537-AF44-A8B9-88CD-058D40CD0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5291" y="19043554"/>
            <a:ext cx="268069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95" b="1" dirty="0">
                <a:latin typeface="Calibri" pitchFamily="34" charset="0"/>
              </a:rPr>
              <a:t>Chart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graphicFrame>
        <p:nvGraphicFramePr>
          <p:cNvPr id="56" name="Chart 55">
            <a:extLst>
              <a:ext uri="{FF2B5EF4-FFF2-40B4-BE49-F238E27FC236}">
                <a16:creationId xmlns:a16="http://schemas.microsoft.com/office/drawing/2014/main" id="{117422E9-65A8-0893-F12C-D52E3D29A2B5}"/>
              </a:ext>
            </a:extLst>
          </p:cNvPr>
          <p:cNvGraphicFramePr/>
          <p:nvPr/>
        </p:nvGraphicFramePr>
        <p:xfrm>
          <a:off x="14301418" y="13189827"/>
          <a:ext cx="5940671" cy="570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189">
                <a:extLst>
                  <a:ext uri="{FF2B5EF4-FFF2-40B4-BE49-F238E27FC236}">
                    <a16:creationId xmlns:a16="http://schemas.microsoft.com/office/drawing/2014/main" id="{45582609-B463-54C8-2AC5-875E24E6E4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5228" y="12291670"/>
                <a:ext cx="5956577" cy="743318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 wrap="square" lIns="122903" tIns="122903" rIns="122903" bIns="122903" anchor="t">
                <a:spAutoFit/>
              </a:bodyPr>
              <a:lstStyle>
                <a:defPPr>
                  <a:defRPr lang="en-US"/>
                </a:defPPr>
                <a:lvl1pPr marL="0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475914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951829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4427743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5903658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379571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8855486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331400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1807314" algn="l" defTabSz="2951829" rtl="0" eaLnBrk="1" latinLnBrk="0" hangingPunct="1">
                  <a:defRPr sz="579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Click here to insert your brief abstract text. Type it in or copy and paste from your Word document or other source.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This text box will automatically re-size to your text. To turn off that feature, right click inside this box and go to </a:t>
                </a:r>
                <a:r>
                  <a:rPr lang="en-US" sz="2119" b="1" dirty="0">
                    <a:latin typeface="Calibri" pitchFamily="34" charset="0"/>
                  </a:rPr>
                  <a:t>Format Shape, Text Box, Autofit</a:t>
                </a:r>
                <a:r>
                  <a:rPr lang="en-US" sz="2119" dirty="0">
                    <a:latin typeface="Calibri" pitchFamily="34" charset="0"/>
                  </a:rPr>
                  <a:t>, and select the “Do Not Autofit” radio button.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2119" dirty="0">
                    <a:latin typeface="Calibri" pitchFamily="34" charset="0"/>
                  </a:rPr>
                  <a:t>To change the font style of this text box: Click on the border once to highlight the entire text box, then select a different font or font size that suits you. This text is Calibri 30pt and is easily read up to 4 feet away on an A0 poster.</a:t>
                </a: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119" b="1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119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19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119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sz="2119" b="1" i="1"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sz="2119" b="1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119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119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119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119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119" dirty="0">
                  <a:latin typeface="Calibri" pitchFamily="34" charset="0"/>
                </a:endParaRPr>
              </a:p>
              <a:p>
                <a:pPr eaLnBrk="1" hangingPunct="1"/>
                <a:endParaRPr lang="en-US" sz="2119" dirty="0">
                  <a:latin typeface="Calibri" pitchFamily="34" charset="0"/>
                </a:endParaRPr>
              </a:p>
              <a:p>
                <a:r>
                  <a:rPr lang="en-US" sz="2100" dirty="0">
                    <a:latin typeface="Calibri"/>
                    <a:cs typeface="Calibri"/>
                  </a:rPr>
                  <a:t>Zoom out to 100% to preview what this will look like on your printed </a:t>
                </a:r>
                <a:r>
                  <a:rPr lang="en-US" sz="2100" dirty="0" err="1">
                    <a:latin typeface="Calibri"/>
                    <a:cs typeface="Calibri"/>
                  </a:rPr>
                  <a:t>poster.text</a:t>
                </a:r>
                <a:r>
                  <a:rPr lang="en-US" sz="2100" dirty="0">
                    <a:latin typeface="Calibri"/>
                    <a:cs typeface="Calibri"/>
                  </a:rPr>
                  <a:t> is Calibri 30pt and is easily read up to 4 feet away on an A0 poster.</a:t>
                </a:r>
              </a:p>
              <a:p>
                <a:endParaRPr lang="en-US" sz="2100" dirty="0">
                  <a:cs typeface="Calibri"/>
                </a:endParaRPr>
              </a:p>
            </p:txBody>
          </p:sp>
        </mc:Choice>
        <mc:Fallback xmlns="">
          <p:sp>
            <p:nvSpPr>
              <p:cNvPr id="3" name="Text Box 189">
                <a:extLst>
                  <a:ext uri="{FF2B5EF4-FFF2-40B4-BE49-F238E27FC236}">
                    <a16:creationId xmlns:a16="http://schemas.microsoft.com/office/drawing/2014/main" id="{45582609-B463-54C8-2AC5-875E24E6E4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5228" y="12291670"/>
                <a:ext cx="5956577" cy="7433187"/>
              </a:xfrm>
              <a:prstGeom prst="rect">
                <a:avLst/>
              </a:prstGeom>
              <a:blipFill>
                <a:blip r:embed="rId7"/>
                <a:stretch>
                  <a:fillRect l="-613" r="-1532"/>
                </a:stretch>
              </a:blip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Why is Theoretical Framework Important in Research - PhD Assistance">
            <a:extLst>
              <a:ext uri="{FF2B5EF4-FFF2-40B4-BE49-F238E27FC236}">
                <a16:creationId xmlns:a16="http://schemas.microsoft.com/office/drawing/2014/main" id="{ED40169B-23B4-CA88-52AB-8EA97B5653A0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2133" t="2612" r="1333" b="3358"/>
          <a:stretch/>
        </p:blipFill>
        <p:spPr>
          <a:xfrm>
            <a:off x="14258332" y="4421133"/>
            <a:ext cx="5950510" cy="3990862"/>
          </a:xfrm>
          <a:prstGeom prst="rect">
            <a:avLst/>
          </a:prstGeom>
        </p:spPr>
      </p:pic>
      <p:sp>
        <p:nvSpPr>
          <p:cNvPr id="9" name="Text Box 181">
            <a:extLst>
              <a:ext uri="{FF2B5EF4-FFF2-40B4-BE49-F238E27FC236}">
                <a16:creationId xmlns:a16="http://schemas.microsoft.com/office/drawing/2014/main" id="{D65B2E74-C684-6D87-930E-A3C1673FA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8663" y="8393913"/>
            <a:ext cx="3617294" cy="315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 anchor="t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50" b="1" dirty="0">
                <a:latin typeface="Calibri"/>
                <a:cs typeface="Calibri"/>
              </a:rPr>
              <a:t>Figure 3.</a:t>
            </a:r>
            <a:r>
              <a:rPr lang="en-US" sz="1650">
                <a:latin typeface="Calibri"/>
                <a:cs typeface="Calibri"/>
              </a:rPr>
              <a:t> Theoritical framework</a:t>
            </a:r>
            <a:endParaRPr lang="en-US" sz="1650" dirty="0">
              <a:latin typeface="Calibri"/>
              <a:cs typeface="Calibri"/>
            </a:endParaRPr>
          </a:p>
        </p:txBody>
      </p:sp>
      <p:pic>
        <p:nvPicPr>
          <p:cNvPr id="11" name="Picture 178" descr="Picture1">
            <a:extLst>
              <a:ext uri="{FF2B5EF4-FFF2-40B4-BE49-F238E27FC236}">
                <a16:creationId xmlns:a16="http://schemas.microsoft.com/office/drawing/2014/main" id="{13F0BABB-763C-1108-2400-58D13AEA4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274" y="19925819"/>
            <a:ext cx="2673303" cy="1889862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79" descr="Picture2">
            <a:extLst>
              <a:ext uri="{FF2B5EF4-FFF2-40B4-BE49-F238E27FC236}">
                <a16:creationId xmlns:a16="http://schemas.microsoft.com/office/drawing/2014/main" id="{18A2A952-6C31-35E6-E2A9-71876684B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645" y="19925819"/>
            <a:ext cx="2673303" cy="188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80">
            <a:extLst>
              <a:ext uri="{FF2B5EF4-FFF2-40B4-BE49-F238E27FC236}">
                <a16:creationId xmlns:a16="http://schemas.microsoft.com/office/drawing/2014/main" id="{5CF9B2BF-03A4-AD0F-8EF5-2DA3A7E6E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827" y="21906652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17" name="Text Box 181">
            <a:extLst>
              <a:ext uri="{FF2B5EF4-FFF2-40B4-BE49-F238E27FC236}">
                <a16:creationId xmlns:a16="http://schemas.microsoft.com/office/drawing/2014/main" id="{8484A722-C277-5F43-0812-1942629F8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505" y="21906652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2.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21" name="Text Box 180">
            <a:extLst>
              <a:ext uri="{FF2B5EF4-FFF2-40B4-BE49-F238E27FC236}">
                <a16:creationId xmlns:a16="http://schemas.microsoft.com/office/drawing/2014/main" id="{7D5EC374-A6AB-6EB2-5AE2-AE5A245AC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884" y="25657080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1.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23" name="Text Box 181">
            <a:extLst>
              <a:ext uri="{FF2B5EF4-FFF2-40B4-BE49-F238E27FC236}">
                <a16:creationId xmlns:a16="http://schemas.microsoft.com/office/drawing/2014/main" id="{DFDFC81C-1977-F655-42A4-9A8ACE764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974" y="25657080"/>
            <a:ext cx="2745076" cy="32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1452" tIns="30726" rIns="61452" bIns="30726">
            <a:spAutoFit/>
          </a:bodyPr>
          <a:lstStyle>
            <a:defPPr>
              <a:defRPr lang="en-US"/>
            </a:defPPr>
            <a:lvl1pPr marL="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759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51829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27743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03658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379571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855486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331400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807314" algn="l" defTabSz="2951829" rtl="0" eaLnBrk="1" latinLnBrk="0" hangingPunct="1">
              <a:defRPr sz="5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95" b="1" dirty="0">
                <a:latin typeface="Calibri" pitchFamily="34" charset="0"/>
              </a:rPr>
              <a:t>Figure 2.</a:t>
            </a:r>
            <a:r>
              <a:rPr lang="en-US" sz="1695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CB3C941E-F4FF-6448-CC61-0531EED80C4D}"/>
              </a:ext>
            </a:extLst>
          </p:cNvPr>
          <p:cNvSpPr txBox="1"/>
          <p:nvPr/>
        </p:nvSpPr>
        <p:spPr>
          <a:xfrm>
            <a:off x="356290" y="29798327"/>
            <a:ext cx="12690155" cy="4959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echnology </a:t>
            </a: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nnovations &amp; Digitalization </a:t>
            </a: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ccompanying </a:t>
            </a:r>
            <a:r>
              <a:rPr lang="en-US" sz="2000" b="1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reativity</a:t>
            </a:r>
            <a:r>
              <a:rPr lang="en-US" sz="2000" dirty="0">
                <a:latin typeface="+mj-lt"/>
                <a:ea typeface="Segoe UI" panose="020B0502040204020203" pitchFamily="34" charset="0"/>
              </a:rPr>
              <a:t> 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  <a:cs typeface="Times New Roman" panose="02020603050405020304" pitchFamily="18" charset="0"/>
              </a:rPr>
              <a:t>(TIDAC Research Symposium 2024</a:t>
            </a:r>
            <a:r>
              <a:rPr lang="en-US" sz="2000" dirty="0">
                <a:solidFill>
                  <a:srgbClr val="FFFFFF"/>
                </a:solidFill>
                <a:effectLst/>
                <a:latin typeface="+mj-lt"/>
                <a:ea typeface="Segoe UI" panose="020B0502040204020203" pitchFamily="34" charset="0"/>
              </a:rPr>
              <a:t>)</a:t>
            </a:r>
            <a:endParaRPr lang="en-US" sz="2000" dirty="0">
              <a:effectLst/>
              <a:latin typeface="+mj-lt"/>
              <a:ea typeface="Segoe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9470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1026</Words>
  <Application>Microsoft Office PowerPoint</Application>
  <PresentationFormat>Custom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 Narrow</vt:lpstr>
      <vt:lpstr>Arial</vt:lpstr>
      <vt:lpstr>Calibri</vt:lpstr>
      <vt:lpstr>Cambria Math</vt:lpstr>
      <vt:lpstr>Segoe UI</vt:lpstr>
      <vt:lpstr>Times New Roman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
www.genigraphics.com
1-800-790-4001</dc:description>
  <cp:lastModifiedBy>Chamil Gunarathna</cp:lastModifiedBy>
  <cp:revision>234</cp:revision>
  <cp:lastPrinted>2013-02-12T02:21:55Z</cp:lastPrinted>
  <dcterms:created xsi:type="dcterms:W3CDTF">2013-02-10T21:14:48Z</dcterms:created>
  <dcterms:modified xsi:type="dcterms:W3CDTF">2024-08-13T09:36:03Z</dcterms:modified>
</cp:coreProperties>
</file>